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E9C1-E996-B56C-A1CF-D0B83EE37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3EE6D-E002-E7A6-C6EE-25ABD92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EF1FE-D507-AB1D-19EE-CC6D7F31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7A223-C018-A921-7BF1-3C8130EA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4C27B-76AD-6CCE-FF16-01271A06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4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4370-7F37-DD58-598B-EE99A87B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3340D-1881-5866-EDE7-0DA03D135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0793-51F0-2DAA-FB0C-049E7A49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11F88-7DF1-7A5F-9139-93494A03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77B80-AE42-852D-F232-D2FBC6B5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3D5CC-7769-336B-7524-700C106BC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AAD95-26BE-4D47-CF95-442EB5A35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F4F31-0D95-0D11-3A84-AA0F193E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A371-DA26-5528-20BA-8E6D5C18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C3A09-F8C4-677E-90DC-CC8DAEBA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41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32FD-0055-BDB8-A113-254B047A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38999-8532-DD7E-1927-76996B68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E626B-7AD8-DA8B-0ADE-592B5EEB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9CEC3-5FDA-4CDE-27B2-7B7EC440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24816-5CCD-1F94-108A-7B8FDEBC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8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C259-B980-525C-2EBC-E41D5859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B0B43-93F5-2800-2E5C-13C4DD4D3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AAFFF-B7D9-AED8-DE02-A5E12DE8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3EB6-2184-78D5-3DE2-F18A1BE7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214D-8E00-2DE0-490B-C354A24E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2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8BD08-676E-A60B-BF17-984413ED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3B58-D5B5-43BF-F38F-FBE643B48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A7431-8B4F-20A7-DB5B-86712EDB4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DED9B-EBD3-5BA9-9496-A2C8A9C0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EB175-2420-E021-3C73-1DEFE408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4D2CB-AD91-F62E-C0E2-4799FE3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0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ABAA-6919-1760-4CE1-445295EA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105A1-EE22-758A-5301-AE21CAA62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59660-756A-1F3B-562A-D76E74562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7CD74-DD0B-17A9-0B5C-3E65F4FA6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791A2-701D-E77D-60CF-C238604CB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19076B-25EF-24FF-BC2D-D9E07B88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B06E71-7B5B-A62B-7421-19B1187C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4972B-71E4-8DAC-41A1-5DD07776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8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6FD0-E5CD-EE82-0668-107C17EB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3C098-6ED2-3A7F-A174-E5805AEC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EF345-F8D1-3782-7A44-FCD07854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367B9-E668-5BCC-ED6D-EBA2EE02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1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35EFC-F6E6-FFCD-B3EB-BD928802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CB0F2-9A1A-2C14-62EC-2B0E274E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930C4-509D-2328-443A-C5CB9468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5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F306-9909-AEEE-ACF5-C54412A0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6C4D-7C09-D47C-E2A7-20130626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B8605-6A80-3D69-0204-232923E42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D92E9-5A67-71D8-6030-6731F8C6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36DF6-49EE-F803-CFE1-494C3E7B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F4A2F-BE20-8A73-99BE-575AD74C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8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DE65-A4FE-FC40-E03E-742BE7B9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D20CC-1ADF-8D3E-6CFF-CF8FE7C21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5E737-8B0D-EB62-1450-3F9D24AA5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4B97B-38A6-EB32-0F5F-FDE2F12D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FA3D6-1939-0125-4735-B501DF20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3334B-C9E4-D25C-E516-593D4F6B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1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FE0000-ABA7-CB3C-8140-FCAC5F2D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462A7-F3A3-6CD8-5901-F82522CB0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C6BB3-7D88-E656-EE2E-72CA91648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FDFD-5570-46A4-AD64-3BD1028FAE3C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C6B84-8952-09A5-32DB-5F214060C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8B994-7DBD-4E3C-4BD7-AE7924172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DD72-1B76-4F6B-8D23-7DB85A02E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5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francois@mintfresh101.co.z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883-1EB4-A418-DB4F-89A1F6273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664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b="1" i="1" dirty="0">
                <a:latin typeface="Aharoni" panose="02010803020104030203" pitchFamily="2" charset="-79"/>
                <a:cs typeface="Aharoni" panose="02010803020104030203" pitchFamily="2" charset="-79"/>
              </a:rPr>
              <a:t>Meridian Luxe: Redefining Luxury Living in Southern Africa</a:t>
            </a:r>
            <a:br>
              <a:rPr lang="en-GB" sz="4000" b="1" i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GB" sz="40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BB5DA-442B-BB62-F1A4-5438BC864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7264"/>
            <a:ext cx="9144000" cy="835051"/>
          </a:xfrm>
        </p:spPr>
        <p:txBody>
          <a:bodyPr/>
          <a:lstStyle/>
          <a:p>
            <a:r>
              <a:rPr lang="en-GB" i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 Luxury Mixed-Use Development on KwaZulu-Natal’s North Coast</a:t>
            </a:r>
          </a:p>
          <a:p>
            <a:endParaRPr lang="en-GB" i="1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9008F-5424-BCAC-B9B4-4F855D371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54" y="63057"/>
            <a:ext cx="1609725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DB6C4-DCC1-F4E5-12C3-14FA058E5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315"/>
          <a:stretch/>
        </p:blipFill>
        <p:spPr>
          <a:xfrm>
            <a:off x="2568949" y="3971045"/>
            <a:ext cx="7054102" cy="27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6255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6E03-CD6F-6304-E617-7CCABD25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673308"/>
            <a:ext cx="5257800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Risk Management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8F65-206D-7029-E3A0-9EB5B550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08" y="4665638"/>
            <a:ext cx="10515600" cy="2311660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Mitigating Challenges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Market Risks: Mitigated by research, anchor tenant agreements, flexible pricing.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Financial Risks: Diversified funding, contingency funds, fixed-cost contracts.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Operational Risks: Robust project management, reliable contractors, phased rollout.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Regulatory Risks: Proactive engagement with authorities, legal expertise for compliance.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D5608-0983-96DB-8577-8FA5E0501438}"/>
              </a:ext>
            </a:extLst>
          </p:cNvPr>
          <p:cNvSpPr/>
          <p:nvPr/>
        </p:nvSpPr>
        <p:spPr>
          <a:xfrm>
            <a:off x="0" y="0"/>
            <a:ext cx="12192000" cy="4946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188AC-5103-773C-7E18-F26C5B5B7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892691"/>
            <a:ext cx="3978640" cy="223798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D95233B-FC1C-F670-4FB7-05E6154426CC}"/>
              </a:ext>
            </a:extLst>
          </p:cNvPr>
          <p:cNvSpPr/>
          <p:nvPr/>
        </p:nvSpPr>
        <p:spPr>
          <a:xfrm>
            <a:off x="10583055" y="5623160"/>
            <a:ext cx="2518347" cy="246968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5440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60FB0-B412-63EE-6B45-3D17EE8A7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54" y="2672230"/>
            <a:ext cx="2143125" cy="2143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8C19D-04B7-E560-A87F-8D1E2F2B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Key Recommendations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E7F56-51EA-17E1-6A79-AE190FDA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990516"/>
            <a:ext cx="5257800" cy="4351338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Path to Success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Secure R4.15 billion funding, including R50 million grant.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Launch targeted marketing to boost pre-sales and tenant acquisition.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Prioritize sustainability with solar power and Green Star SA certification.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Deepen community engagement through job creation and training.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Implement phased development and rigorous risk management.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Plan for long-term growth with scalable model.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8769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FC28AA-B645-E979-4176-D4CBE3937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>
          <a:xfrm>
            <a:off x="1809334" y="1890278"/>
            <a:ext cx="4197500" cy="3461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106CB5-37D0-DF61-90FB-7D3EA791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217" y="548966"/>
            <a:ext cx="6731833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Next Steps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118E8-D26C-353B-C0F8-D00CE0FCA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861" y="2824362"/>
            <a:ext cx="6347085" cy="4588043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Moving Forward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Finalize funding agreements by Q3 2025.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Begin construction phase 1 by Q4 2025.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Launch marketing campaign in Q2 2025.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Secure anchor tenants by Q1 2026.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Monitor market and operational KPIs continuously.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Engage community stakeholders for ongoing support.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49C64-6E7E-2F9B-B0F3-842E1E58C3F0}"/>
              </a:ext>
            </a:extLst>
          </p:cNvPr>
          <p:cNvSpPr/>
          <p:nvPr/>
        </p:nvSpPr>
        <p:spPr>
          <a:xfrm>
            <a:off x="0" y="6610663"/>
            <a:ext cx="12192000" cy="24733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0C7E8-5900-E24F-2D72-2A017565B6FA}"/>
              </a:ext>
            </a:extLst>
          </p:cNvPr>
          <p:cNvSpPr/>
          <p:nvPr/>
        </p:nvSpPr>
        <p:spPr>
          <a:xfrm>
            <a:off x="0" y="6341297"/>
            <a:ext cx="12192000" cy="2473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655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B837-B247-3875-C6EB-9ED5DB4C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78" y="130966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CA1A-66E0-CE30-B27A-CDB1D426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5074"/>
            <a:ext cx="10515600" cy="4667250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GB" sz="1400" b="1" dirty="0"/>
              <a:t>Meridian Luxe: A Vision Realized</a:t>
            </a:r>
          </a:p>
          <a:p>
            <a:pPr marL="0" indent="0" rtl="0">
              <a:buNone/>
            </a:pPr>
            <a:endParaRPr lang="en-GB" sz="1400" b="1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b="1" dirty="0"/>
              <a:t>Summary</a:t>
            </a:r>
            <a:r>
              <a:rPr lang="en-GB" sz="1400" dirty="0"/>
              <a:t>: Meridian Luxe is a transformative luxury mixed-use development on KwaZulu-Natal’s North Coast, poised to redefine living standards with its eco conscious design, smart technology, and integrated lifestyle offerings. With projected revenue of R4.45 billion over 10 years, a robust funding plan of R4.15 billion, and a net profit of R269 million by Year 5, the project offers a compelling investment opportunity with a 6.5-year payback period and 30.03% ROI.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b="1" dirty="0"/>
              <a:t>Key Strengths</a:t>
            </a:r>
            <a:r>
              <a:rPr lang="en-GB" sz="1400" dirty="0"/>
              <a:t>: Strategic location near Ballito, sustainable infrastructure like an off-grid solar power system, and a commitment to community upliftment through Level 1 B-BBEE status and local job creation.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b="1" dirty="0"/>
              <a:t>Call to Action</a:t>
            </a:r>
            <a:r>
              <a:rPr lang="en-GB" sz="1400" dirty="0"/>
              <a:t>: Join Success 101 Developments in shaping the future of luxury living, delivering value to investors, residents, and the KwaZulu-Natal community.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b="1" dirty="0"/>
              <a:t>Thank You</a:t>
            </a:r>
            <a:r>
              <a:rPr lang="en-GB" sz="1400" dirty="0"/>
              <a:t>: We appreciate your time and consideration. Together, we can build a legacy of innovation, sustainability, and prosperity.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b="1" dirty="0"/>
              <a:t>Contact</a:t>
            </a:r>
            <a:r>
              <a:rPr lang="en-GB" sz="1400" dirty="0"/>
              <a:t>: For further details, reach out at </a:t>
            </a:r>
            <a:r>
              <a:rPr lang="en-GB" sz="1400" dirty="0">
                <a:hlinkClick r:id="rId2"/>
              </a:rPr>
              <a:t>francois@mintfresh101.co.za</a:t>
            </a:r>
            <a:r>
              <a:rPr lang="en-GB" sz="1400" dirty="0"/>
              <a:t> or +27 79 790 2327.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4579C-EF1D-3811-42B6-1D3C830C1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30" y="905058"/>
            <a:ext cx="2134770" cy="21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5311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F010-1D99-3A33-877B-2B31AA41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49" y="1958828"/>
            <a:ext cx="3883702" cy="1325563"/>
          </a:xfrm>
        </p:spPr>
        <p:txBody>
          <a:bodyPr/>
          <a:lstStyle/>
          <a:p>
            <a:r>
              <a:rPr lang="en-Z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THANK YOU 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 1" descr="A logo with lines and dots&#10;&#10;Description automatically generated">
            <a:extLst>
              <a:ext uri="{FF2B5EF4-FFF2-40B4-BE49-F238E27FC236}">
                <a16:creationId xmlns:a16="http://schemas.microsoft.com/office/drawing/2014/main" id="{146F9CE4-E901-A067-F6F8-F4C7B8FA3552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8844" y="3753491"/>
            <a:ext cx="2574311" cy="27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23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51C4DC-C397-B0C2-8DD2-BC12A862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39" y="788236"/>
            <a:ext cx="3001954" cy="2486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A02B5-03D5-2E98-1AA3-596A260D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28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Introduction to Meridian Luxe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CFD4D-FF9D-5593-94C8-8FCAB2ED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002" y="2460917"/>
            <a:ext cx="10515600" cy="4351338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Welcome to Meridian Luxe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Overview: A luxury mixed-use estate integrating residential, commercial, and lifestyle elements.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Location: North Coast of KwaZulu-Natal, near Ballito and King Shaka International Airport.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Vision: Redefine luxury living with eco conscious design, smart technology, and community upliftment.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Key Features: Luxury apartments, villas, premium offices, Michelin-rated dining, wellness </a:t>
            </a:r>
            <a:r>
              <a:rPr lang="en-GB" sz="1400" dirty="0" err="1"/>
              <a:t>centers</a:t>
            </a:r>
            <a:r>
              <a:rPr lang="en-GB" sz="1400" dirty="0"/>
              <a:t>, private marina.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F7993-E2F8-EA2C-7231-1D4971FD5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5403"/>
            <a:ext cx="3992647" cy="26625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C5F370-9B3B-78DC-B9F6-76579BB6B877}"/>
              </a:ext>
            </a:extLst>
          </p:cNvPr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124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30CA-E089-F09D-8E18-E3DF5F2D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74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Project Vision and Objectives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FF32-6753-9406-7EFC-3DE80C55A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1392"/>
            <a:ext cx="6601917" cy="4676450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Our Vision and Goals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Vision: Become Southern Africa’s premier luxury estate, blending innovation and sustainability.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Objectives: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GB" sz="1400" dirty="0"/>
              <a:t>Deliver a high-value, integrated lifestyle experience for high net worth individuals and tenants.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GB" sz="1400" dirty="0"/>
              <a:t>Achieve R4.45 billion in revenue over 10 years with a 6.5-year payback period.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GB" sz="1400" dirty="0"/>
              <a:t>Attain Level 1 B-BBEE status with 135% procurement recognition.</a:t>
            </a:r>
          </a:p>
          <a:p>
            <a:pPr marL="1143000" lvl="2" indent="-228600" rtl="0">
              <a:buFont typeface="Arial" panose="020B0604020202020204" pitchFamily="34" charset="0"/>
              <a:buChar char="•"/>
            </a:pPr>
            <a:r>
              <a:rPr lang="en-GB" sz="1400" dirty="0"/>
              <a:t>Foster community development through job creation and infrastructure support.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07E65-A866-9068-4BBF-028053958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19" y="2641115"/>
            <a:ext cx="5321508" cy="3007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7F8EBB-C251-45BD-CE84-5C3B388A0B1C}"/>
              </a:ext>
            </a:extLst>
          </p:cNvPr>
          <p:cNvSpPr/>
          <p:nvPr/>
        </p:nvSpPr>
        <p:spPr>
          <a:xfrm>
            <a:off x="0" y="0"/>
            <a:ext cx="12192000" cy="50966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7870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2391B8-6CCF-B521-44FE-F691A1A769B1}"/>
              </a:ext>
            </a:extLst>
          </p:cNvPr>
          <p:cNvSpPr/>
          <p:nvPr/>
        </p:nvSpPr>
        <p:spPr>
          <a:xfrm>
            <a:off x="0" y="6475751"/>
            <a:ext cx="12192000" cy="3822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05C31-E524-834E-183D-707B2BF5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39" y="2286274"/>
            <a:ext cx="2936979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579EF-5050-D3C1-83EE-A14D8702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9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Market Opportunity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F38A-2185-07A8-55C8-63A45AEC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118"/>
            <a:ext cx="6417039" cy="2881312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GB" sz="1400" b="1" dirty="0"/>
              <a:t>Capturing a Growing Market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Market Context: KwaZulu-Natal’s North Coast is a hub for </a:t>
            </a:r>
            <a:r>
              <a:rPr lang="en-GB" sz="1400" dirty="0" err="1"/>
              <a:t>semigration</a:t>
            </a:r>
            <a:r>
              <a:rPr lang="en-GB" sz="1400" dirty="0"/>
              <a:t> and tourism (R10 billion economy, Source: KZN Tourism, 2024).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Demand: Strong interest from high net worth individuals, retirees, and corporates for luxury, sustainable estates.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Growth: Property market expected to grow at 3 to 4% annually (Source: SAPOA, 2024).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Competitive Edge: Eco conscious design, smart technology, and proximity to N2 freeway differentiate Meridian Luxe from Zimbali, </a:t>
            </a:r>
            <a:r>
              <a:rPr lang="en-GB" sz="1400" dirty="0" err="1"/>
              <a:t>Simbithi</a:t>
            </a:r>
            <a:r>
              <a:rPr lang="en-GB" sz="1400" dirty="0"/>
              <a:t>, and Umhlanga Ridge.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3EE0DD-1DEE-D531-CA90-231DFBA30524}"/>
              </a:ext>
            </a:extLst>
          </p:cNvPr>
          <p:cNvSpPr/>
          <p:nvPr/>
        </p:nvSpPr>
        <p:spPr>
          <a:xfrm>
            <a:off x="10583056" y="4913245"/>
            <a:ext cx="2368445" cy="219209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7253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C6BE-4556-FFE1-A2E7-10F9F666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525" y="320154"/>
            <a:ext cx="5982325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Development Overview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D65E-AB54-5F0B-4459-CFBBC21F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524" y="1965871"/>
            <a:ext cx="4953000" cy="5292543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Meridian Luxe at a Glance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Scope: Luxury apartments, villas, premium offices, boutique retail, wellness </a:t>
            </a:r>
            <a:r>
              <a:rPr lang="en-GB" sz="1400" dirty="0" err="1"/>
              <a:t>centers</a:t>
            </a:r>
            <a:r>
              <a:rPr lang="en-GB" sz="1400" dirty="0"/>
              <a:t>, private marina.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Location Benefits: Adjacent to </a:t>
            </a:r>
            <a:r>
              <a:rPr lang="en-GB" sz="1400" dirty="0" err="1"/>
              <a:t>Simbithi</a:t>
            </a:r>
            <a:r>
              <a:rPr lang="en-GB" sz="1400" dirty="0"/>
              <a:t> Eco Estate, with panoramic views and N2 freeway access.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Sustainability: Off-grid solar power system meeting most energy needs.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Visitor Projection: Approximately 500,000 visitors annually, boosting local economy.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CD476-D5B8-E3A7-7647-A31E1C7EF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5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84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6822EB-D061-6519-31F7-401ACF35E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1" y="2325724"/>
            <a:ext cx="4543269" cy="3025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53613-981A-F9EC-5576-A84BA664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924" y="60496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Financial Projections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2C56-8FB5-DD46-3DC4-11DD719C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47" y="2262563"/>
            <a:ext cx="6362075" cy="4351338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Strong Financial Outlook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Revenue: R4.45 billion over 10 years (R2.02 billion residential, R2.43 billion commercial and membership fees).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Costs: R4.15 billion, excluding VAT (R2.5 billion land/buildings, R1 billion equipment, R500 million IT, R150 million working capital).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Net Profit: R269 million by Year 5.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ROI: 30.03%.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Payback Period: 6.5 years.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980D10-14F1-5396-40AB-499E1833D29E}"/>
              </a:ext>
            </a:extLst>
          </p:cNvPr>
          <p:cNvSpPr/>
          <p:nvPr/>
        </p:nvSpPr>
        <p:spPr>
          <a:xfrm>
            <a:off x="0" y="0"/>
            <a:ext cx="12192000" cy="3779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CF956-8F5E-921E-6A6E-54061B5D4125}"/>
              </a:ext>
            </a:extLst>
          </p:cNvPr>
          <p:cNvSpPr/>
          <p:nvPr/>
        </p:nvSpPr>
        <p:spPr>
          <a:xfrm>
            <a:off x="0" y="6471456"/>
            <a:ext cx="12192000" cy="377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2997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55BCE-51AE-3C4C-6206-2C6FF5970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23" y="2290295"/>
            <a:ext cx="4778324" cy="2685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73C2-E196-BE42-97E0-FE7D9954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752" y="440076"/>
            <a:ext cx="5462666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Funding Strategy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C4AE-6DA8-AAB1-9CE7-2717C441A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76609"/>
            <a:ext cx="10515600" cy="4351338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Balanced Funding Approach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Total Funding: R4.15 billion.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Structure: 60% debt (R2.49 billion), 20% equity (R830 million), 20% pre-sales (R830 million, including R760 million secured).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Grant: R50 million (pending approval) from DTIC’s Critical Infrastructure Programme for solar power system.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Risk Mitigation: Milestone-based disbursement, diversified lending sources, fixed-cost contracts.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3440B-09D8-4839-033A-0592B5042140}"/>
              </a:ext>
            </a:extLst>
          </p:cNvPr>
          <p:cNvSpPr/>
          <p:nvPr/>
        </p:nvSpPr>
        <p:spPr>
          <a:xfrm>
            <a:off x="0" y="0"/>
            <a:ext cx="628338" cy="69500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4048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A2C91-C073-B0DF-5025-D31EC02F2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43" y="2007400"/>
            <a:ext cx="5052934" cy="28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507293-631A-5040-4474-1B1517C5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681837"/>
            <a:ext cx="5257800" cy="1325563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Operational Strategy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C82E-9D0D-26EF-2756-A546D4A4A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36" y="2398426"/>
            <a:ext cx="6447019" cy="4459574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Delivering Excellence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Staffing: 317 personnel, including 190 women, 206 youth, 292 historically disadvantaged individuals, 38 disabled.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Technology: Smart living solutions, app-integrated concierge, automated property management.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Phasing: Gradual rollout starting with core residential units to minimize risk.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Management: Experienced team in property development, hospitality, and finance.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15937-77A4-0FD8-DE59-1AE7CDE0B99C}"/>
              </a:ext>
            </a:extLst>
          </p:cNvPr>
          <p:cNvSpPr/>
          <p:nvPr/>
        </p:nvSpPr>
        <p:spPr>
          <a:xfrm>
            <a:off x="0" y="6295869"/>
            <a:ext cx="12192000" cy="5621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6782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BAA6-8463-6C13-628F-B7B57967D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Sustainability and Community Impact</a:t>
            </a:r>
            <a:endParaRPr lang="en-GB" sz="3600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FECD-E4DB-1A95-717C-74607BBF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311"/>
            <a:ext cx="10515600" cy="4351338"/>
          </a:xfrm>
        </p:spPr>
        <p:txBody>
          <a:bodyPr/>
          <a:lstStyle/>
          <a:p>
            <a:pPr marL="0" indent="0" rtl="0">
              <a:buNone/>
            </a:pPr>
            <a:r>
              <a:rPr lang="en-GB" sz="1400" b="1" dirty="0"/>
              <a:t>Building a Sustainable Future</a:t>
            </a:r>
          </a:p>
          <a:p>
            <a:pPr marL="0" indent="0" rtl="0">
              <a:buNone/>
            </a:pPr>
            <a:endParaRPr lang="en-GB" sz="1400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Sustainability: Off-grid solar power system, eco conscious design, potential Green Star SA certification.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Community Impact: Job creation, skills training, infrastructure support for local communities.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B-BBEE: Level 1 status with 135% procurement recognition, 15% black female ownership.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GB" sz="1400" dirty="0"/>
              <a:t>Social Benefits: Enhanced local economy, inclusive workforce, community goodwill.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3E819-039F-0919-CF15-549FFF983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7" y="4574907"/>
            <a:ext cx="1680347" cy="1680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E5026-C49C-BD40-B823-ABC846EE2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92" y="4798709"/>
            <a:ext cx="1229617" cy="1229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71E538-204C-2DD0-8A10-431E4E4E5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82" y="4798709"/>
            <a:ext cx="1288491" cy="1229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30C76B-CBFE-F0EE-591E-10BF5499D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8"/>
          <a:stretch/>
        </p:blipFill>
        <p:spPr>
          <a:xfrm>
            <a:off x="5407203" y="4627946"/>
            <a:ext cx="1620726" cy="14418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61724-5238-731E-36BA-9F4D61DBE5BE}"/>
              </a:ext>
            </a:extLst>
          </p:cNvPr>
          <p:cNvSpPr/>
          <p:nvPr/>
        </p:nvSpPr>
        <p:spPr>
          <a:xfrm>
            <a:off x="11736672" y="1"/>
            <a:ext cx="45532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02B632-2CF9-250D-E827-D25B0268A67D}"/>
              </a:ext>
            </a:extLst>
          </p:cNvPr>
          <p:cNvSpPr/>
          <p:nvPr/>
        </p:nvSpPr>
        <p:spPr>
          <a:xfrm>
            <a:off x="11281344" y="0"/>
            <a:ext cx="455328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6320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966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Microsoft Himalaya</vt:lpstr>
      <vt:lpstr>Office Theme</vt:lpstr>
      <vt:lpstr>Meridian Luxe: Redefining Luxury Living in Southern Africa </vt:lpstr>
      <vt:lpstr>Introduction to Meridian Luxe</vt:lpstr>
      <vt:lpstr>Project Vision and Objectives</vt:lpstr>
      <vt:lpstr>Market Opportunity</vt:lpstr>
      <vt:lpstr>Development Overview</vt:lpstr>
      <vt:lpstr>Financial Projections</vt:lpstr>
      <vt:lpstr>Funding Strategy</vt:lpstr>
      <vt:lpstr>Operational Strategy</vt:lpstr>
      <vt:lpstr>Sustainability and Community Impact</vt:lpstr>
      <vt:lpstr>Risk Management</vt:lpstr>
      <vt:lpstr>Key Recommendations</vt:lpstr>
      <vt:lpstr>Next Steps</vt:lpstr>
      <vt:lpstr>Conclusion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DT Capital</dc:creator>
  <cp:lastModifiedBy>Sairus Rustomjee</cp:lastModifiedBy>
  <cp:revision>3</cp:revision>
  <dcterms:created xsi:type="dcterms:W3CDTF">2025-05-05T06:01:50Z</dcterms:created>
  <dcterms:modified xsi:type="dcterms:W3CDTF">2025-05-06T09:46:38Z</dcterms:modified>
</cp:coreProperties>
</file>